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5BD20F-DECE-5B9A-4E3B-DB4BB3C7962E}" v="389" dt="2022-04-25T18:11:43.908"/>
    <p1510:client id="{C626AB78-7EB9-4745-AD97-ADCE9DF28E5F}" v="111" dt="2022-04-24T16:20:21.58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2" autoAdjust="0"/>
    <p:restoredTop sz="94660"/>
  </p:normalViewPr>
  <p:slideViewPr>
    <p:cSldViewPr snapToGrid="0">
      <p:cViewPr varScale="1">
        <p:scale>
          <a:sx n="88" d="100"/>
          <a:sy n="88" d="100"/>
        </p:scale>
        <p:origin x="114" y="1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e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7E6481-988A-4BEE-99AC-B2531E02C91C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2ED8CA-E9AC-4C4E-BC5B-3C719E3F7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794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dirty="0"/>
              <a:t>As a team we identify the ingredients and nutritional values most vital across various bread recipes.</a:t>
            </a:r>
          </a:p>
          <a:p>
            <a:pPr marL="0" indent="0">
              <a:buNone/>
            </a:pPr>
            <a:r>
              <a:rPr lang="en-US" dirty="0"/>
              <a:t>- Using this base ingredient list, we can generate our own range of recipes. Voila! Now we have data to work with.</a:t>
            </a:r>
          </a:p>
          <a:p>
            <a:r>
              <a:rPr lang="en-US" dirty="0"/>
              <a:t>- Ingredients/Nutrients chosen based on how frequent it appeared in recipes.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2ED8CA-E9AC-4C4E-BC5B-3C719E3F7A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5919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a regression problem we need to assess accuracy based on loss.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2ED8CA-E9AC-4C4E-BC5B-3C719E3F7A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8264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during meeting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2ED8CA-E9AC-4C4E-BC5B-3C719E3F7A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841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FCE698-304F-4520-B6F2-B61D28ED3423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11882438" y="0"/>
            <a:ext cx="338137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r"/>
            <a:r>
              <a:rPr lang="en-US" sz="10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8FE0E0-D95D-46EF-A375-475D4DB0E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" y="640080"/>
            <a:ext cx="6894575" cy="3566160"/>
          </a:xfrm>
        </p:spPr>
        <p:txBody>
          <a:bodyPr>
            <a:normAutofit/>
          </a:bodyPr>
          <a:lstStyle/>
          <a:p>
            <a:pPr algn="l"/>
            <a:r>
              <a:rPr lang="en-US" sz="5600">
                <a:cs typeface="Calibri Light"/>
              </a:rPr>
              <a:t>Ingredient Mass Regression from Nutritional Information</a:t>
            </a:r>
            <a:br>
              <a:rPr lang="en-US" sz="5600">
                <a:cs typeface="Calibri Light"/>
              </a:rPr>
            </a:br>
            <a:endParaRPr lang="en-US" sz="56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" y="4636008"/>
            <a:ext cx="6894576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1000">
                <a:cs typeface="Calibri"/>
              </a:rPr>
              <a:t>Team GAN</a:t>
            </a:r>
          </a:p>
          <a:p>
            <a:pPr algn="l"/>
            <a:r>
              <a:rPr lang="en-US" sz="1000">
                <a:ea typeface="+mn-lt"/>
                <a:cs typeface="+mn-lt"/>
              </a:rPr>
              <a:t>Andy Golebiewski</a:t>
            </a:r>
          </a:p>
          <a:p>
            <a:pPr algn="l"/>
            <a:r>
              <a:rPr lang="en-US" sz="1000">
                <a:ea typeface="+mn-lt"/>
                <a:cs typeface="+mn-lt"/>
              </a:rPr>
              <a:t>Nash Hearn</a:t>
            </a:r>
          </a:p>
          <a:p>
            <a:pPr algn="l"/>
            <a:r>
              <a:rPr lang="en-US" sz="1000">
                <a:ea typeface="+mn-lt"/>
                <a:cs typeface="+mn-lt"/>
              </a:rPr>
              <a:t>Eric Loux</a:t>
            </a:r>
          </a:p>
          <a:p>
            <a:pPr algn="l"/>
            <a:r>
              <a:rPr lang="en-US" sz="1000">
                <a:ea typeface="+mn-lt"/>
                <a:cs typeface="+mn-lt"/>
              </a:rPr>
              <a:t>Trevor Miles</a:t>
            </a:r>
          </a:p>
          <a:p>
            <a:pPr algn="l"/>
            <a:r>
              <a:rPr lang="en-US" sz="1000">
                <a:ea typeface="+mn-lt"/>
                <a:cs typeface="+mn-lt"/>
              </a:rPr>
              <a:t>Chandler Stewart</a:t>
            </a:r>
            <a:endParaRPr lang="en-US" sz="1000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2D82A42F-AEBE-4065-9792-036A904D8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9646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ssorted spices and herbs">
            <a:extLst>
              <a:ext uri="{FF2B5EF4-FFF2-40B4-BE49-F238E27FC236}">
                <a16:creationId xmlns:a16="http://schemas.microsoft.com/office/drawing/2014/main" id="{0EC68D82-A6C4-C958-05F2-030FF62836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746" r="27812" b="-1"/>
          <a:stretch/>
        </p:blipFill>
        <p:spPr>
          <a:xfrm>
            <a:off x="8139803" y="10"/>
            <a:ext cx="4052199" cy="6857990"/>
          </a:xfrm>
          <a:custGeom>
            <a:avLst/>
            <a:gdLst/>
            <a:ahLst/>
            <a:cxnLst/>
            <a:rect l="l" t="t" r="r" b="b"/>
            <a:pathLst>
              <a:path w="4052199" h="6858000">
                <a:moveTo>
                  <a:pt x="25603" y="0"/>
                </a:moveTo>
                <a:lnTo>
                  <a:pt x="4052199" y="0"/>
                </a:lnTo>
                <a:lnTo>
                  <a:pt x="4052199" y="6858000"/>
                </a:lnTo>
                <a:lnTo>
                  <a:pt x="28079" y="6858000"/>
                </a:lnTo>
                <a:lnTo>
                  <a:pt x="37459" y="6497135"/>
                </a:lnTo>
                <a:cubicBezTo>
                  <a:pt x="37586" y="6492050"/>
                  <a:pt x="38603" y="6487092"/>
                  <a:pt x="38603" y="6482007"/>
                </a:cubicBezTo>
                <a:cubicBezTo>
                  <a:pt x="47502" y="6367973"/>
                  <a:pt x="52587" y="6253939"/>
                  <a:pt x="18135" y="6142702"/>
                </a:cubicBezTo>
                <a:cubicBezTo>
                  <a:pt x="15084" y="6132214"/>
                  <a:pt x="13495" y="6121344"/>
                  <a:pt x="13432" y="6110411"/>
                </a:cubicBezTo>
                <a:cubicBezTo>
                  <a:pt x="11690" y="6013324"/>
                  <a:pt x="15936" y="5916236"/>
                  <a:pt x="26145" y="5819669"/>
                </a:cubicBezTo>
                <a:cubicBezTo>
                  <a:pt x="31229" y="5760555"/>
                  <a:pt x="26017" y="5700423"/>
                  <a:pt x="42926" y="5641690"/>
                </a:cubicBezTo>
                <a:cubicBezTo>
                  <a:pt x="50337" y="5612565"/>
                  <a:pt x="54595" y="5582728"/>
                  <a:pt x="55638" y="5552700"/>
                </a:cubicBezTo>
                <a:cubicBezTo>
                  <a:pt x="60087" y="5479983"/>
                  <a:pt x="38603" y="5411588"/>
                  <a:pt x="18263" y="5343066"/>
                </a:cubicBezTo>
                <a:cubicBezTo>
                  <a:pt x="7456" y="5306707"/>
                  <a:pt x="-5384" y="5269459"/>
                  <a:pt x="2372" y="5231320"/>
                </a:cubicBezTo>
                <a:cubicBezTo>
                  <a:pt x="16076" y="5173655"/>
                  <a:pt x="23920" y="5114744"/>
                  <a:pt x="25763" y="5055502"/>
                </a:cubicBezTo>
                <a:cubicBezTo>
                  <a:pt x="25635" y="5012660"/>
                  <a:pt x="15338" y="4970962"/>
                  <a:pt x="18898" y="4928374"/>
                </a:cubicBezTo>
                <a:cubicBezTo>
                  <a:pt x="27073" y="4845715"/>
                  <a:pt x="29157" y="4762561"/>
                  <a:pt x="25127" y="4679584"/>
                </a:cubicBezTo>
                <a:cubicBezTo>
                  <a:pt x="25077" y="4646429"/>
                  <a:pt x="28776" y="4613376"/>
                  <a:pt x="36187" y="4581060"/>
                </a:cubicBezTo>
                <a:cubicBezTo>
                  <a:pt x="45493" y="4524043"/>
                  <a:pt x="47464" y="4466060"/>
                  <a:pt x="42036" y="4408547"/>
                </a:cubicBezTo>
                <a:cubicBezTo>
                  <a:pt x="36060" y="4341932"/>
                  <a:pt x="18263" y="4276334"/>
                  <a:pt x="13685" y="4209719"/>
                </a:cubicBezTo>
                <a:cubicBezTo>
                  <a:pt x="6694" y="4099371"/>
                  <a:pt x="16610" y="3989024"/>
                  <a:pt x="26398" y="3879186"/>
                </a:cubicBezTo>
                <a:cubicBezTo>
                  <a:pt x="34026" y="3808731"/>
                  <a:pt x="36060" y="3737781"/>
                  <a:pt x="32501" y="3667009"/>
                </a:cubicBezTo>
                <a:cubicBezTo>
                  <a:pt x="28051" y="3610818"/>
                  <a:pt x="21059" y="3554755"/>
                  <a:pt x="19788" y="3498437"/>
                </a:cubicBezTo>
                <a:cubicBezTo>
                  <a:pt x="17627" y="3398006"/>
                  <a:pt x="18390" y="3297701"/>
                  <a:pt x="24237" y="3197143"/>
                </a:cubicBezTo>
                <a:cubicBezTo>
                  <a:pt x="27162" y="3146928"/>
                  <a:pt x="32119" y="3096966"/>
                  <a:pt x="34026" y="3046242"/>
                </a:cubicBezTo>
                <a:cubicBezTo>
                  <a:pt x="35933" y="2995518"/>
                  <a:pt x="40001" y="2944413"/>
                  <a:pt x="28433" y="2894578"/>
                </a:cubicBezTo>
                <a:cubicBezTo>
                  <a:pt x="8855" y="2810038"/>
                  <a:pt x="23220" y="2725879"/>
                  <a:pt x="27415" y="2641593"/>
                </a:cubicBezTo>
                <a:cubicBezTo>
                  <a:pt x="29958" y="2589217"/>
                  <a:pt x="45214" y="2535568"/>
                  <a:pt x="31738" y="2484717"/>
                </a:cubicBezTo>
                <a:cubicBezTo>
                  <a:pt x="10507" y="2405008"/>
                  <a:pt x="24492" y="2326951"/>
                  <a:pt x="31738" y="2248513"/>
                </a:cubicBezTo>
                <a:cubicBezTo>
                  <a:pt x="40218" y="2174283"/>
                  <a:pt x="38768" y="2099252"/>
                  <a:pt x="27415" y="2025403"/>
                </a:cubicBezTo>
                <a:cubicBezTo>
                  <a:pt x="12986" y="1952165"/>
                  <a:pt x="12986" y="1876803"/>
                  <a:pt x="27415" y="1803565"/>
                </a:cubicBezTo>
                <a:cubicBezTo>
                  <a:pt x="39276" y="1743102"/>
                  <a:pt x="40598" y="1681038"/>
                  <a:pt x="31356" y="1620119"/>
                </a:cubicBezTo>
                <a:cubicBezTo>
                  <a:pt x="25127" y="1576514"/>
                  <a:pt x="13940" y="1533163"/>
                  <a:pt x="12414" y="1489558"/>
                </a:cubicBezTo>
                <a:cubicBezTo>
                  <a:pt x="9262" y="1398420"/>
                  <a:pt x="11118" y="1307167"/>
                  <a:pt x="18008" y="1216233"/>
                </a:cubicBezTo>
                <a:cubicBezTo>
                  <a:pt x="26017" y="1112496"/>
                  <a:pt x="41400" y="1009268"/>
                  <a:pt x="30721" y="904896"/>
                </a:cubicBezTo>
                <a:cubicBezTo>
                  <a:pt x="27162" y="869046"/>
                  <a:pt x="19661" y="833323"/>
                  <a:pt x="18771" y="797346"/>
                </a:cubicBezTo>
                <a:cubicBezTo>
                  <a:pt x="17118" y="730095"/>
                  <a:pt x="16737" y="663607"/>
                  <a:pt x="20169" y="593941"/>
                </a:cubicBezTo>
                <a:cubicBezTo>
                  <a:pt x="23602" y="524274"/>
                  <a:pt x="38348" y="451938"/>
                  <a:pt x="28433" y="383798"/>
                </a:cubicBezTo>
                <a:cubicBezTo>
                  <a:pt x="18516" y="315657"/>
                  <a:pt x="24873" y="248406"/>
                  <a:pt x="31229" y="181410"/>
                </a:cubicBezTo>
                <a:cubicBezTo>
                  <a:pt x="34344" y="149565"/>
                  <a:pt x="36410" y="118069"/>
                  <a:pt x="35854" y="8670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AC711-C08E-DB49-B724-FED20B58C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523"/>
            <a:ext cx="10515600" cy="1325563"/>
          </a:xfrm>
        </p:spPr>
        <p:txBody>
          <a:bodyPr/>
          <a:lstStyle/>
          <a:p>
            <a:r>
              <a:rPr lang="en-US" dirty="0">
                <a:cs typeface="Calibri Light"/>
              </a:rPr>
              <a:t>Project 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03E3F-734C-E6AA-61EA-6915716DAA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Calibri"/>
                <a:cs typeface="Calibri"/>
              </a:rPr>
              <a:t>Background</a:t>
            </a:r>
          </a:p>
          <a:p>
            <a:r>
              <a:rPr lang="en-US" dirty="0">
                <a:ea typeface="Calibri"/>
                <a:cs typeface="Calibri"/>
              </a:rPr>
              <a:t>Goal</a:t>
            </a:r>
          </a:p>
          <a:p>
            <a:r>
              <a:rPr lang="en-US" dirty="0">
                <a:ea typeface="Calibri"/>
                <a:cs typeface="Calibri"/>
              </a:rPr>
              <a:t>Limitations/Assumptions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82F2C5-5544-439C-8B9D-9A41FE2ECBCF}"/>
              </a:ext>
            </a:extLst>
          </p:cNvPr>
          <p:cNvSpPr txBox="1"/>
          <p:nvPr/>
        </p:nvSpPr>
        <p:spPr>
          <a:xfrm>
            <a:off x="3302000" y="3849974"/>
            <a:ext cx="27432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Nutritional Information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F127FA-1357-419E-8B76-7907A674787F}"/>
              </a:ext>
            </a:extLst>
          </p:cNvPr>
          <p:cNvSpPr txBox="1"/>
          <p:nvPr/>
        </p:nvSpPr>
        <p:spPr>
          <a:xfrm>
            <a:off x="6150129" y="3853097"/>
            <a:ext cx="27432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ea typeface="Calibri"/>
                <a:cs typeface="Calibri"/>
              </a:rPr>
              <a:t>Ingredient Order</a:t>
            </a:r>
          </a:p>
        </p:txBody>
      </p:sp>
      <p:pic>
        <p:nvPicPr>
          <p:cNvPr id="20" name="Picture 19" descr="Table&#10;&#10;Description automatically generated">
            <a:extLst>
              <a:ext uri="{FF2B5EF4-FFF2-40B4-BE49-F238E27FC236}">
                <a16:creationId xmlns:a16="http://schemas.microsoft.com/office/drawing/2014/main" id="{33679C07-F296-47EA-84A0-AB57473570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639" y="1685925"/>
            <a:ext cx="1924050" cy="3486150"/>
          </a:xfrm>
          <a:prstGeom prst="rect">
            <a:avLst/>
          </a:prstGeom>
        </p:spPr>
      </p:pic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B9FE80A6-5766-4983-A61E-310883912A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639" y="-3703004"/>
            <a:ext cx="1924050" cy="3486150"/>
          </a:xfrm>
          <a:prstGeom prst="rect">
            <a:avLst/>
          </a:prstGeom>
        </p:spPr>
      </p:pic>
      <p:pic>
        <p:nvPicPr>
          <p:cNvPr id="22" name="Picture 21" descr="Graphical user interface, text, website&#10;&#10;Description automatically generated">
            <a:extLst>
              <a:ext uri="{FF2B5EF4-FFF2-40B4-BE49-F238E27FC236}">
                <a16:creationId xmlns:a16="http://schemas.microsoft.com/office/drawing/2014/main" id="{43E9C447-5BDA-42AA-8D56-D582873E7CB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3389" y="-3703004"/>
            <a:ext cx="2692077" cy="3483864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511B806-2F7F-4941-812F-E84CB50B93EB}"/>
              </a:ext>
            </a:extLst>
          </p:cNvPr>
          <p:cNvCxnSpPr/>
          <p:nvPr/>
        </p:nvCxnSpPr>
        <p:spPr>
          <a:xfrm>
            <a:off x="8286750" y="1920875"/>
            <a:ext cx="154153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8CA25F7-EFE6-4046-94C3-9418A295AF5B}"/>
              </a:ext>
            </a:extLst>
          </p:cNvPr>
          <p:cNvCxnSpPr>
            <a:cxnSpLocks/>
          </p:cNvCxnSpPr>
          <p:nvPr/>
        </p:nvCxnSpPr>
        <p:spPr>
          <a:xfrm flipH="1">
            <a:off x="8333619" y="4883150"/>
            <a:ext cx="154153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0C2FFAC-C26E-4CB3-9B7D-EBF68A54359D}"/>
              </a:ext>
            </a:extLst>
          </p:cNvPr>
          <p:cNvSpPr txBox="1"/>
          <p:nvPr/>
        </p:nvSpPr>
        <p:spPr>
          <a:xfrm>
            <a:off x="3302000" y="5805497"/>
            <a:ext cx="27432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Nutritional Information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FE03265-1BB4-447B-9E91-B79984965461}"/>
              </a:ext>
            </a:extLst>
          </p:cNvPr>
          <p:cNvSpPr txBox="1"/>
          <p:nvPr/>
        </p:nvSpPr>
        <p:spPr>
          <a:xfrm>
            <a:off x="6150129" y="5808620"/>
            <a:ext cx="27432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ea typeface="Calibri"/>
                <a:cs typeface="Calibri"/>
              </a:rPr>
              <a:t>Ingredient Order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A4AE592-3C2C-455D-B1BE-D6CD2C0AD96A}"/>
              </a:ext>
            </a:extLst>
          </p:cNvPr>
          <p:cNvSpPr/>
          <p:nvPr/>
        </p:nvSpPr>
        <p:spPr>
          <a:xfrm>
            <a:off x="9961638" y="2457450"/>
            <a:ext cx="1893209" cy="1761856"/>
          </a:xfrm>
          <a:prstGeom prst="rect">
            <a:avLst/>
          </a:prstGeom>
          <a:solidFill>
            <a:schemeClr val="accent2">
              <a:alpha val="5019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99B6561-BA8A-40CC-9594-BABCE862427C}"/>
              </a:ext>
            </a:extLst>
          </p:cNvPr>
          <p:cNvSpPr/>
          <p:nvPr/>
        </p:nvSpPr>
        <p:spPr>
          <a:xfrm>
            <a:off x="9961638" y="4219306"/>
            <a:ext cx="1893209" cy="952769"/>
          </a:xfrm>
          <a:prstGeom prst="rect">
            <a:avLst/>
          </a:prstGeom>
          <a:solidFill>
            <a:schemeClr val="accent6">
              <a:alpha val="5019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7AC4327-1ABE-4B4E-A2DD-152780B349E6}"/>
              </a:ext>
            </a:extLst>
          </p:cNvPr>
          <p:cNvCxnSpPr>
            <a:cxnSpLocks/>
            <a:stCxn id="26" idx="0"/>
          </p:cNvCxnSpPr>
          <p:nvPr/>
        </p:nvCxnSpPr>
        <p:spPr>
          <a:xfrm flipV="1">
            <a:off x="4673600" y="3241676"/>
            <a:ext cx="5288037" cy="256382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3328403-27F5-4EE9-8B7E-C9C8550ACD3F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7521729" y="4688707"/>
            <a:ext cx="2439908" cy="111991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3726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7037E-7 L 0.00156 0.7858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3928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7037E-7 L 0.00156 0.78588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392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35" dur="20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37" dur="20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4.44444E-6 L -0.00052 0.28681 " pathEditMode="relative" rAng="0" ptsTypes="AA">
                                      <p:cBhvr>
                                        <p:cTn id="57" dur="2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14329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2.59259E-6 L 0.00026 0.28912 " pathEditMode="relative" rAng="0" ptsTypes="AA">
                                      <p:cBhvr>
                                        <p:cTn id="59" dur="2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14444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26" grpId="0" animBg="1"/>
      <p:bldP spid="26" grpId="1" animBg="1"/>
      <p:bldP spid="26" grpId="2" animBg="1"/>
      <p:bldP spid="27" grpId="0" animBg="1"/>
      <p:bldP spid="27" grpId="1" animBg="1"/>
      <p:bldP spid="27" grpId="2" animBg="1"/>
      <p:bldP spid="29" grpId="0" animBg="1"/>
      <p:bldP spid="29" grpId="1" animBg="1"/>
      <p:bldP spid="30" grpId="0" animBg="1"/>
      <p:bldP spid="30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7C193-5115-5B58-5EC5-BAA4B4FBA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Project Architecture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500F5CF-297C-33FD-17E8-8BD921CDD8CF}"/>
              </a:ext>
            </a:extLst>
          </p:cNvPr>
          <p:cNvGrpSpPr/>
          <p:nvPr/>
        </p:nvGrpSpPr>
        <p:grpSpPr>
          <a:xfrm>
            <a:off x="3302000" y="2044908"/>
            <a:ext cx="5591329" cy="3991955"/>
            <a:chOff x="1380004" y="2083008"/>
            <a:chExt cx="5591329" cy="399195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DA4B3F2-F3FF-80FA-BF9F-E63058699351}"/>
                </a:ext>
              </a:extLst>
            </p:cNvPr>
            <p:cNvSpPr txBox="1"/>
            <p:nvPr/>
          </p:nvSpPr>
          <p:spPr>
            <a:xfrm>
              <a:off x="2854037" y="2083008"/>
              <a:ext cx="2743200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/>
                <a:t>Recipe Generator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AEE67B2-B26B-FA72-77C9-079050DFE308}"/>
                </a:ext>
              </a:extLst>
            </p:cNvPr>
            <p:cNvSpPr txBox="1"/>
            <p:nvPr/>
          </p:nvSpPr>
          <p:spPr>
            <a:xfrm>
              <a:off x="1380004" y="2998033"/>
              <a:ext cx="2743200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/>
                <a:t>Nutrition Calculator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081E1A8-D2E7-6934-2BB0-F91BE451416D}"/>
                </a:ext>
              </a:extLst>
            </p:cNvPr>
            <p:cNvSpPr txBox="1"/>
            <p:nvPr/>
          </p:nvSpPr>
          <p:spPr>
            <a:xfrm>
              <a:off x="1380004" y="3888074"/>
              <a:ext cx="2743200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/>
                <a:t>Nutritional Information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CA79C11-A0CD-D9F5-2E6F-282042DDC74D}"/>
                </a:ext>
              </a:extLst>
            </p:cNvPr>
            <p:cNvSpPr txBox="1"/>
            <p:nvPr/>
          </p:nvSpPr>
          <p:spPr>
            <a:xfrm>
              <a:off x="4228133" y="3891197"/>
              <a:ext cx="2743200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>
                  <a:ea typeface="Calibri"/>
                  <a:cs typeface="Calibri"/>
                </a:rPr>
                <a:t>Ingredient </a:t>
              </a:r>
              <a:r>
                <a:rPr lang="en-US" dirty="0"/>
                <a:t>Order</a:t>
              </a:r>
              <a:endParaRPr lang="en-US" dirty="0">
                <a:ea typeface="Calibri"/>
                <a:cs typeface="Calibri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D75016B-D621-5BD4-4FCD-0455D4C02E42}"/>
                </a:ext>
              </a:extLst>
            </p:cNvPr>
            <p:cNvSpPr txBox="1"/>
            <p:nvPr/>
          </p:nvSpPr>
          <p:spPr>
            <a:xfrm>
              <a:off x="2854037" y="4803098"/>
              <a:ext cx="2743200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>
                  <a:ea typeface="Calibri"/>
                  <a:cs typeface="Calibri"/>
                </a:rPr>
                <a:t>Neural Network</a:t>
              </a:r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432F142-7E8A-C147-67DC-783CA41D8027}"/>
                </a:ext>
              </a:extLst>
            </p:cNvPr>
            <p:cNvSpPr txBox="1"/>
            <p:nvPr/>
          </p:nvSpPr>
          <p:spPr>
            <a:xfrm>
              <a:off x="2854038" y="5705631"/>
              <a:ext cx="2743200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/>
                <a:t>Ingredient Quantities 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7DE64254-0B36-88C8-5030-65F1FA09904B}"/>
                </a:ext>
              </a:extLst>
            </p:cNvPr>
            <p:cNvCxnSpPr/>
            <p:nvPr/>
          </p:nvCxnSpPr>
          <p:spPr>
            <a:xfrm>
              <a:off x="5574778" y="3367135"/>
              <a:ext cx="2499" cy="529048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04F29E43-7CEA-9F17-9005-65496863207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55314" y="2446530"/>
              <a:ext cx="260399" cy="528101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633AAA7-BE25-3D84-AE3E-F2EE6E666336}"/>
                </a:ext>
              </a:extLst>
            </p:cNvPr>
            <p:cNvSpPr txBox="1"/>
            <p:nvPr/>
          </p:nvSpPr>
          <p:spPr>
            <a:xfrm>
              <a:off x="4228133" y="3001156"/>
              <a:ext cx="2743200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/>
                <a:t>Ingredient </a:t>
              </a:r>
              <a:r>
                <a:rPr lang="en-US" dirty="0" err="1"/>
                <a:t>Ordinalizer</a:t>
              </a:r>
              <a:endParaRPr lang="en-US" dirty="0"/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949F1C5D-6837-DACD-6686-E2AEB3FC39A3}"/>
                </a:ext>
              </a:extLst>
            </p:cNvPr>
            <p:cNvCxnSpPr>
              <a:cxnSpLocks/>
            </p:cNvCxnSpPr>
            <p:nvPr/>
          </p:nvCxnSpPr>
          <p:spPr>
            <a:xfrm>
              <a:off x="2850050" y="3367134"/>
              <a:ext cx="2499" cy="529048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B46C57F5-4418-B319-AC47-5D76C96F8BFD}"/>
                </a:ext>
              </a:extLst>
            </p:cNvPr>
            <p:cNvCxnSpPr>
              <a:cxnSpLocks/>
            </p:cNvCxnSpPr>
            <p:nvPr/>
          </p:nvCxnSpPr>
          <p:spPr>
            <a:xfrm>
              <a:off x="4177778" y="5168226"/>
              <a:ext cx="2499" cy="529048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66390078-AC67-E347-2C36-BBCA3BC17DC0}"/>
                </a:ext>
              </a:extLst>
            </p:cNvPr>
            <p:cNvCxnSpPr>
              <a:cxnSpLocks/>
            </p:cNvCxnSpPr>
            <p:nvPr/>
          </p:nvCxnSpPr>
          <p:spPr>
            <a:xfrm>
              <a:off x="4964040" y="2446530"/>
              <a:ext cx="260399" cy="528101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5F9034F-AFF3-ECB8-ADE8-97CD82167C19}"/>
                </a:ext>
              </a:extLst>
            </p:cNvPr>
            <p:cNvCxnSpPr>
              <a:cxnSpLocks/>
            </p:cNvCxnSpPr>
            <p:nvPr/>
          </p:nvCxnSpPr>
          <p:spPr>
            <a:xfrm>
              <a:off x="3313040" y="4270711"/>
              <a:ext cx="260399" cy="528101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CCFA3283-CE1F-51AF-9825-2F31F06154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64041" y="4247620"/>
              <a:ext cx="260399" cy="528101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9254DABE-F28F-42B4-ADF2-CEBED21ADA20}"/>
              </a:ext>
            </a:extLst>
          </p:cNvPr>
          <p:cNvGrpSpPr/>
          <p:nvPr/>
        </p:nvGrpSpPr>
        <p:grpSpPr>
          <a:xfrm>
            <a:off x="7016235" y="-5164227"/>
            <a:ext cx="4721754" cy="4215431"/>
            <a:chOff x="7016235" y="-5164227"/>
            <a:chExt cx="4721754" cy="4215431"/>
          </a:xfrm>
        </p:grpSpPr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7BA1DF95-1C15-4D26-9511-5EF457693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55686" y="-4964736"/>
              <a:ext cx="3682303" cy="3913971"/>
            </a:xfrm>
            <a:prstGeom prst="rect">
              <a:avLst/>
            </a:prstGeom>
          </p:spPr>
        </p:pic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9FB08916-2282-42B7-9131-279C46AD1CAE}"/>
                </a:ext>
              </a:extLst>
            </p:cNvPr>
            <p:cNvGrpSpPr/>
            <p:nvPr/>
          </p:nvGrpSpPr>
          <p:grpSpPr>
            <a:xfrm>
              <a:off x="7016235" y="-5164227"/>
              <a:ext cx="943228" cy="3592818"/>
              <a:chOff x="7267057" y="615895"/>
              <a:chExt cx="943228" cy="3592818"/>
            </a:xfrm>
          </p:grpSpPr>
          <p:pic>
            <p:nvPicPr>
              <p:cNvPr id="69" name="Picture 28" descr="Text&#10;&#10;Description automatically generated">
                <a:extLst>
                  <a:ext uri="{FF2B5EF4-FFF2-40B4-BE49-F238E27FC236}">
                    <a16:creationId xmlns:a16="http://schemas.microsoft.com/office/drawing/2014/main" id="{BFC96FDE-0782-44F1-8B20-739EC6B8A5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08390" y="2012008"/>
                <a:ext cx="673100" cy="907418"/>
              </a:xfrm>
              <a:prstGeom prst="rect">
                <a:avLst/>
              </a:prstGeom>
            </p:spPr>
          </p:pic>
          <p:pic>
            <p:nvPicPr>
              <p:cNvPr id="70" name="Picture 29" descr="Logo&#10;&#10;Description automatically generated">
                <a:extLst>
                  <a:ext uri="{FF2B5EF4-FFF2-40B4-BE49-F238E27FC236}">
                    <a16:creationId xmlns:a16="http://schemas.microsoft.com/office/drawing/2014/main" id="{D53C721C-D64A-47B2-BC8A-EC5B810C05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267057" y="615895"/>
                <a:ext cx="902881" cy="1409700"/>
              </a:xfrm>
              <a:prstGeom prst="rect">
                <a:avLst/>
              </a:prstGeom>
            </p:spPr>
          </p:pic>
          <p:pic>
            <p:nvPicPr>
              <p:cNvPr id="71" name="Picture 30" descr="Text&#10;&#10;Description automatically generated">
                <a:extLst>
                  <a:ext uri="{FF2B5EF4-FFF2-40B4-BE49-F238E27FC236}">
                    <a16:creationId xmlns:a16="http://schemas.microsoft.com/office/drawing/2014/main" id="{2C9C1416-8D64-40D4-A3DC-61270B464A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95885" y="3009587"/>
                <a:ext cx="914400" cy="1199126"/>
              </a:xfrm>
              <a:prstGeom prst="rect">
                <a:avLst/>
              </a:prstGeom>
            </p:spPr>
          </p:pic>
        </p:grp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BF0F9730-09C2-4E04-BAAA-B2C14F0CB165}"/>
                </a:ext>
              </a:extLst>
            </p:cNvPr>
            <p:cNvSpPr/>
            <p:nvPr/>
          </p:nvSpPr>
          <p:spPr>
            <a:xfrm>
              <a:off x="8055686" y="-1984496"/>
              <a:ext cx="710343" cy="10357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8" name="Rectangle 67">
            <a:extLst>
              <a:ext uri="{FF2B5EF4-FFF2-40B4-BE49-F238E27FC236}">
                <a16:creationId xmlns:a16="http://schemas.microsoft.com/office/drawing/2014/main" id="{09B537DB-13C5-4A16-8876-9CEE6BC69B6C}"/>
              </a:ext>
            </a:extLst>
          </p:cNvPr>
          <p:cNvSpPr/>
          <p:nvPr/>
        </p:nvSpPr>
        <p:spPr>
          <a:xfrm>
            <a:off x="8766029" y="-5385440"/>
            <a:ext cx="3126141" cy="1308409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36B93015-8303-4F2E-A50B-F295D1DF5968}"/>
              </a:ext>
            </a:extLst>
          </p:cNvPr>
          <p:cNvSpPr/>
          <p:nvPr/>
        </p:nvSpPr>
        <p:spPr>
          <a:xfrm>
            <a:off x="8766027" y="4016450"/>
            <a:ext cx="3397895" cy="111367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D8B8AB6E-11AC-4E87-8CAF-C1DDE1910B46}"/>
              </a:ext>
            </a:extLst>
          </p:cNvPr>
          <p:cNvGrpSpPr/>
          <p:nvPr/>
        </p:nvGrpSpPr>
        <p:grpSpPr>
          <a:xfrm>
            <a:off x="14612999" y="917958"/>
            <a:ext cx="3126141" cy="2980944"/>
            <a:chOff x="4428133" y="1051360"/>
            <a:chExt cx="3126141" cy="3029975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743371A-2127-4316-BA3E-1773C809A061}"/>
                </a:ext>
              </a:extLst>
            </p:cNvPr>
            <p:cNvSpPr/>
            <p:nvPr/>
          </p:nvSpPr>
          <p:spPr>
            <a:xfrm>
              <a:off x="4428133" y="1051360"/>
              <a:ext cx="3126141" cy="302997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74100EFF-E93E-4495-A4F7-208EF922EA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32896" y="1051360"/>
              <a:ext cx="743776" cy="3029975"/>
            </a:xfrm>
            <a:prstGeom prst="rect">
              <a:avLst/>
            </a:prstGeom>
          </p:spPr>
        </p:pic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0D0F0916-D025-4558-953F-5589CCB89BC4}"/>
              </a:ext>
            </a:extLst>
          </p:cNvPr>
          <p:cNvGrpSpPr/>
          <p:nvPr/>
        </p:nvGrpSpPr>
        <p:grpSpPr>
          <a:xfrm>
            <a:off x="7156977" y="1258956"/>
            <a:ext cx="673100" cy="2743855"/>
            <a:chOff x="7156977" y="1258956"/>
            <a:chExt cx="673100" cy="2743855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4C3BE2D9-9051-427E-B2C4-2369274FE3B9}"/>
                </a:ext>
              </a:extLst>
            </p:cNvPr>
            <p:cNvSpPr txBox="1"/>
            <p:nvPr/>
          </p:nvSpPr>
          <p:spPr>
            <a:xfrm>
              <a:off x="7156977" y="2398982"/>
              <a:ext cx="6731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0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5044CAF3-357B-4FC0-A2D2-24D8C68E51AB}"/>
                </a:ext>
              </a:extLst>
            </p:cNvPr>
            <p:cNvSpPr txBox="1"/>
            <p:nvPr/>
          </p:nvSpPr>
          <p:spPr>
            <a:xfrm>
              <a:off x="7245702" y="1258956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13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D0D69601-B852-4B36-AA18-DB2AB7558BC7}"/>
                </a:ext>
              </a:extLst>
            </p:cNvPr>
            <p:cNvSpPr txBox="1"/>
            <p:nvPr/>
          </p:nvSpPr>
          <p:spPr>
            <a:xfrm>
              <a:off x="7245702" y="3541146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14</a:t>
              </a:r>
            </a:p>
          </p:txBody>
        </p:sp>
      </p:grp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52A207DD-2625-4E3E-BEAE-7A3C1A500B2C}"/>
              </a:ext>
            </a:extLst>
          </p:cNvPr>
          <p:cNvCxnSpPr>
            <a:cxnSpLocks/>
          </p:cNvCxnSpPr>
          <p:nvPr/>
        </p:nvCxnSpPr>
        <p:spPr>
          <a:xfrm>
            <a:off x="3052916" y="4232611"/>
            <a:ext cx="5713111" cy="21115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E4112BBE-DD91-4C31-A0D0-C89E9538680C}"/>
              </a:ext>
            </a:extLst>
          </p:cNvPr>
          <p:cNvCxnSpPr>
            <a:cxnSpLocks/>
          </p:cNvCxnSpPr>
          <p:nvPr/>
        </p:nvCxnSpPr>
        <p:spPr>
          <a:xfrm flipV="1">
            <a:off x="6356555" y="2711643"/>
            <a:ext cx="2536774" cy="1304807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A654D92C-A02A-4A42-871F-ED042BD951B1}"/>
              </a:ext>
            </a:extLst>
          </p:cNvPr>
          <p:cNvCxnSpPr>
            <a:cxnSpLocks/>
          </p:cNvCxnSpPr>
          <p:nvPr/>
        </p:nvCxnSpPr>
        <p:spPr>
          <a:xfrm flipV="1">
            <a:off x="3873712" y="2333370"/>
            <a:ext cx="4492435" cy="333416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3B54D5BC-9C16-4694-8BC3-EA6A51150F05}"/>
              </a:ext>
            </a:extLst>
          </p:cNvPr>
          <p:cNvGrpSpPr/>
          <p:nvPr/>
        </p:nvGrpSpPr>
        <p:grpSpPr>
          <a:xfrm>
            <a:off x="360520" y="4264339"/>
            <a:ext cx="5395428" cy="2119036"/>
            <a:chOff x="360520" y="4264339"/>
            <a:chExt cx="5395428" cy="2119036"/>
          </a:xfrm>
        </p:grpSpPr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0FC5903D-AE32-4EC0-AA0F-308BB96F36FC}"/>
                </a:ext>
              </a:extLst>
            </p:cNvPr>
            <p:cNvSpPr txBox="1"/>
            <p:nvPr/>
          </p:nvSpPr>
          <p:spPr>
            <a:xfrm>
              <a:off x="1874416" y="4264339"/>
              <a:ext cx="23676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Nutritional Information</a:t>
              </a:r>
            </a:p>
          </p:txBody>
        </p:sp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6557A5E2-97F8-4A89-A43D-B9499D707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60520" y="4633671"/>
              <a:ext cx="5395428" cy="1749704"/>
            </a:xfrm>
            <a:prstGeom prst="rect">
              <a:avLst/>
            </a:prstGeom>
          </p:spPr>
        </p:pic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486474B7-E0A6-4F0D-8D79-0184E78FA89B}"/>
              </a:ext>
            </a:extLst>
          </p:cNvPr>
          <p:cNvGrpSpPr/>
          <p:nvPr/>
        </p:nvGrpSpPr>
        <p:grpSpPr>
          <a:xfrm>
            <a:off x="5755948" y="4264339"/>
            <a:ext cx="6206266" cy="2119036"/>
            <a:chOff x="5755948" y="4264339"/>
            <a:chExt cx="6206266" cy="2119036"/>
          </a:xfrm>
        </p:grpSpPr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031246C3-CD0A-4085-85E0-C879A69E14DE}"/>
                </a:ext>
              </a:extLst>
            </p:cNvPr>
            <p:cNvSpPr txBox="1"/>
            <p:nvPr/>
          </p:nvSpPr>
          <p:spPr>
            <a:xfrm>
              <a:off x="7727810" y="4264339"/>
              <a:ext cx="22625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Ordinal Ingredient List</a:t>
              </a:r>
            </a:p>
          </p:txBody>
        </p:sp>
        <p:pic>
          <p:nvPicPr>
            <p:cNvPr id="126" name="Picture 125">
              <a:extLst>
                <a:ext uri="{FF2B5EF4-FFF2-40B4-BE49-F238E27FC236}">
                  <a16:creationId xmlns:a16="http://schemas.microsoft.com/office/drawing/2014/main" id="{AC731ECA-AE2C-41DB-BB17-F362B2CE4C1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755948" y="4633671"/>
              <a:ext cx="6206266" cy="1749704"/>
            </a:xfrm>
            <a:prstGeom prst="rect">
              <a:avLst/>
            </a:prstGeom>
          </p:spPr>
        </p:pic>
      </p:grpSp>
      <p:sp>
        <p:nvSpPr>
          <p:cNvPr id="132" name="TextBox 131">
            <a:extLst>
              <a:ext uri="{FF2B5EF4-FFF2-40B4-BE49-F238E27FC236}">
                <a16:creationId xmlns:a16="http://schemas.microsoft.com/office/drawing/2014/main" id="{CCEF35B3-66A4-4EB3-AD40-7683DC8AF762}"/>
              </a:ext>
            </a:extLst>
          </p:cNvPr>
          <p:cNvSpPr txBox="1"/>
          <p:nvPr/>
        </p:nvSpPr>
        <p:spPr>
          <a:xfrm>
            <a:off x="5755948" y="6431734"/>
            <a:ext cx="6136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1     0      0     0      0      0     0      0     0      0     0      0     0      3     2</a:t>
            </a:r>
          </a:p>
        </p:txBody>
      </p:sp>
    </p:spTree>
    <p:extLst>
      <p:ext uri="{BB962C8B-B14F-4D97-AF65-F5344CB8AC3E}">
        <p14:creationId xmlns:p14="http://schemas.microsoft.com/office/powerpoint/2010/main" val="2408250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path" presetSubtype="0" accel="25000" decel="25000" fill="hold" nodeType="click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2.08333E-7 -3.7037E-7 L -0.21185 0.00023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599" y="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6.25E-7 1.85185E-6 L 0.00274 0.87384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0" y="437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1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77556E-17 L 0.35716 0.00324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852" y="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38" dur="2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9974 0.01597 L -0.47838 0.01551 " pathEditMode="relative" rAng="0" ptsTypes="AA">
                                      <p:cBhvr>
                                        <p:cTn id="45" dur="2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932" y="-23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4.81481E-6 L 0.20808 -0.003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04" y="-162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4" dur="2000" fill="hold"/>
                                        <p:tgtEl>
                                          <p:spTgt spid="91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000"/>
                            </p:stCondLst>
                            <p:childTnLst>
                              <p:par>
                                <p:cTn id="5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68" grpId="1" animBg="1"/>
      <p:bldP spid="66" grpId="0" animBg="1"/>
      <p:bldP spid="66" grpId="1" animBg="1"/>
      <p:bldP spid="132" grpId="0"/>
      <p:bldP spid="132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47EB8-2AEB-A053-E01C-5F6DF8D39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Data Sourcing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60704-F61A-3565-FF7A-3FB2C32EA0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Generate “bready” recipes</a:t>
            </a:r>
          </a:p>
          <a:p>
            <a:r>
              <a:rPr lang="en-US" dirty="0"/>
              <a:t>Scaling based on amount of yeast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Transcribed 12 real recipes for validation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D0339C8-AE16-4C47-AB39-74F77F7ABE7C}"/>
              </a:ext>
            </a:extLst>
          </p:cNvPr>
          <p:cNvGrpSpPr/>
          <p:nvPr/>
        </p:nvGrpSpPr>
        <p:grpSpPr>
          <a:xfrm>
            <a:off x="661979" y="6956966"/>
            <a:ext cx="1189522" cy="3287975"/>
            <a:chOff x="661979" y="3078141"/>
            <a:chExt cx="1189522" cy="3287975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5891F98-6829-462F-8A1E-84BE2E4B1ED4}"/>
                </a:ext>
              </a:extLst>
            </p:cNvPr>
            <p:cNvSpPr/>
            <p:nvPr/>
          </p:nvSpPr>
          <p:spPr>
            <a:xfrm flipH="1">
              <a:off x="1305883" y="3434560"/>
              <a:ext cx="371192" cy="293155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ight Triangle 22">
              <a:extLst>
                <a:ext uri="{FF2B5EF4-FFF2-40B4-BE49-F238E27FC236}">
                  <a16:creationId xmlns:a16="http://schemas.microsoft.com/office/drawing/2014/main" id="{2B620E03-D76B-456A-96D1-F31B92AED8A4}"/>
                </a:ext>
              </a:extLst>
            </p:cNvPr>
            <p:cNvSpPr/>
            <p:nvPr/>
          </p:nvSpPr>
          <p:spPr>
            <a:xfrm flipV="1">
              <a:off x="1311275" y="3447472"/>
              <a:ext cx="346076" cy="2896177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7667E52-EB60-454A-938C-185F67C9E99F}"/>
                </a:ext>
              </a:extLst>
            </p:cNvPr>
            <p:cNvSpPr/>
            <p:nvPr/>
          </p:nvSpPr>
          <p:spPr>
            <a:xfrm>
              <a:off x="1291838" y="3429000"/>
              <a:ext cx="383458" cy="292608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AEE9CA7-AB4A-4AAA-919A-98031AE866BC}"/>
                </a:ext>
              </a:extLst>
            </p:cNvPr>
            <p:cNvCxnSpPr>
              <a:cxnSpLocks/>
            </p:cNvCxnSpPr>
            <p:nvPr/>
          </p:nvCxnSpPr>
          <p:spPr>
            <a:xfrm>
              <a:off x="661979" y="3426966"/>
              <a:ext cx="59712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ED30821-FE6F-4863-90B0-4D235B8AF03C}"/>
                </a:ext>
              </a:extLst>
            </p:cNvPr>
            <p:cNvSpPr txBox="1"/>
            <p:nvPr/>
          </p:nvSpPr>
          <p:spPr>
            <a:xfrm>
              <a:off x="1180997" y="3078141"/>
              <a:ext cx="6705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Yeast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A7F0E4A-F9A8-47BF-8B5F-E7D32C02B0F5}"/>
                </a:ext>
              </a:extLst>
            </p:cNvPr>
            <p:cNvSpPr txBox="1"/>
            <p:nvPr/>
          </p:nvSpPr>
          <p:spPr>
            <a:xfrm>
              <a:off x="731399" y="3421084"/>
              <a:ext cx="5277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15g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138DC5E-7D8D-4983-BC1B-A4ED0181A097}"/>
                </a:ext>
              </a:extLst>
            </p:cNvPr>
            <p:cNvSpPr txBox="1"/>
            <p:nvPr/>
          </p:nvSpPr>
          <p:spPr>
            <a:xfrm>
              <a:off x="673691" y="5974317"/>
              <a:ext cx="5854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2.5g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2BDC9992-9B0E-4149-928C-1258F092004A}"/>
                </a:ext>
              </a:extLst>
            </p:cNvPr>
            <p:cNvCxnSpPr>
              <a:cxnSpLocks/>
            </p:cNvCxnSpPr>
            <p:nvPr/>
          </p:nvCxnSpPr>
          <p:spPr>
            <a:xfrm>
              <a:off x="661979" y="6337767"/>
              <a:ext cx="59712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1A0C636A-50D0-4D15-B28A-932E9EC289E3}"/>
              </a:ext>
            </a:extLst>
          </p:cNvPr>
          <p:cNvGrpSpPr/>
          <p:nvPr/>
        </p:nvGrpSpPr>
        <p:grpSpPr>
          <a:xfrm>
            <a:off x="1911638" y="6956966"/>
            <a:ext cx="5378354" cy="3785289"/>
            <a:chOff x="1911638" y="6956966"/>
            <a:chExt cx="5378354" cy="3785289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67F4232-C541-4662-8192-01599EA2FCAD}"/>
                </a:ext>
              </a:extLst>
            </p:cNvPr>
            <p:cNvGrpSpPr/>
            <p:nvPr/>
          </p:nvGrpSpPr>
          <p:grpSpPr>
            <a:xfrm>
              <a:off x="1911638" y="6956966"/>
              <a:ext cx="1321412" cy="3785289"/>
              <a:chOff x="1911638" y="3078141"/>
              <a:chExt cx="1321412" cy="3785289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1A39BBAF-274D-4CAA-89C9-E88C897397D0}"/>
                  </a:ext>
                </a:extLst>
              </p:cNvPr>
              <p:cNvSpPr/>
              <p:nvPr/>
            </p:nvSpPr>
            <p:spPr>
              <a:xfrm flipH="1">
                <a:off x="2676423" y="3436435"/>
                <a:ext cx="353856" cy="292608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C6A63E37-B576-4E19-A663-1D92EACA621E}"/>
                  </a:ext>
                </a:extLst>
              </p:cNvPr>
              <p:cNvSpPr/>
              <p:nvPr/>
            </p:nvSpPr>
            <p:spPr>
              <a:xfrm>
                <a:off x="2863772" y="5776338"/>
                <a:ext cx="166508" cy="578741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6538AE59-24FC-41E6-B7D6-4A7FA36DB9D0}"/>
                  </a:ext>
                </a:extLst>
              </p:cNvPr>
              <p:cNvSpPr/>
              <p:nvPr/>
            </p:nvSpPr>
            <p:spPr>
              <a:xfrm>
                <a:off x="2668687" y="3447472"/>
                <a:ext cx="187497" cy="2622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C5ED97F-7AFA-4138-A9C6-D3D91C12F188}"/>
                  </a:ext>
                </a:extLst>
              </p:cNvPr>
              <p:cNvSpPr/>
              <p:nvPr/>
            </p:nvSpPr>
            <p:spPr>
              <a:xfrm>
                <a:off x="2664456" y="3437323"/>
                <a:ext cx="383458" cy="292608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F99CEDD-8D49-4516-B6A4-724C50AA9349}"/>
                  </a:ext>
                </a:extLst>
              </p:cNvPr>
              <p:cNvSpPr txBox="1"/>
              <p:nvPr/>
            </p:nvSpPr>
            <p:spPr>
              <a:xfrm>
                <a:off x="2479319" y="3078141"/>
                <a:ext cx="753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Liquid</a:t>
                </a:r>
              </a:p>
            </p:txBody>
          </p: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366E10DB-659E-4F27-A891-2E721E9D6F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36398" y="4602207"/>
                <a:ext cx="59712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EBA32AD6-9EF8-4EC5-9DC9-F7AC236AA5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34560" y="5923568"/>
                <a:ext cx="59712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8F5513BF-2BFC-4522-BD0B-4752EBA6B0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34559" y="6217099"/>
                <a:ext cx="59712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C398D25-BB2C-4429-9AE4-839E62618F33}"/>
                  </a:ext>
                </a:extLst>
              </p:cNvPr>
              <p:cNvSpPr txBox="1"/>
              <p:nvPr/>
            </p:nvSpPr>
            <p:spPr>
              <a:xfrm>
                <a:off x="1917658" y="3995670"/>
                <a:ext cx="76040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/>
                  <a:t>Water</a:t>
                </a:r>
              </a:p>
              <a:p>
                <a:pPr algn="r"/>
                <a:r>
                  <a:rPr lang="en-US" dirty="0"/>
                  <a:t>80%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C53EB289-36C3-4E97-9B16-55B164AB18E6}"/>
                  </a:ext>
                </a:extLst>
              </p:cNvPr>
              <p:cNvSpPr txBox="1"/>
              <p:nvPr/>
            </p:nvSpPr>
            <p:spPr>
              <a:xfrm>
                <a:off x="1935419" y="5306869"/>
                <a:ext cx="72487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/>
                  <a:t>Both </a:t>
                </a:r>
              </a:p>
              <a:p>
                <a:pPr algn="r"/>
                <a:r>
                  <a:rPr lang="en-US" dirty="0"/>
                  <a:t>(10%)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B04C1698-7DA1-48FD-BBFC-026A295F79B6}"/>
                  </a:ext>
                </a:extLst>
              </p:cNvPr>
              <p:cNvSpPr txBox="1"/>
              <p:nvPr/>
            </p:nvSpPr>
            <p:spPr>
              <a:xfrm>
                <a:off x="1911638" y="6217099"/>
                <a:ext cx="72487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/>
                  <a:t>Milk</a:t>
                </a:r>
              </a:p>
              <a:p>
                <a:pPr algn="r"/>
                <a:r>
                  <a:rPr lang="en-US" dirty="0"/>
                  <a:t>(10%)</a:t>
                </a:r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D45AE8AE-D88E-4FB5-8EA2-D1F241BE6D6B}"/>
                </a:ext>
              </a:extLst>
            </p:cNvPr>
            <p:cNvGrpSpPr/>
            <p:nvPr/>
          </p:nvGrpSpPr>
          <p:grpSpPr>
            <a:xfrm>
              <a:off x="3058306" y="6956966"/>
              <a:ext cx="1504081" cy="3736728"/>
              <a:chOff x="3058306" y="3078141"/>
              <a:chExt cx="1504081" cy="3736728"/>
            </a:xfrm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0262D60F-B4D3-41F1-9C60-53BB558C1734}"/>
                  </a:ext>
                </a:extLst>
              </p:cNvPr>
              <p:cNvSpPr/>
              <p:nvPr/>
            </p:nvSpPr>
            <p:spPr>
              <a:xfrm flipH="1">
                <a:off x="4054925" y="3434560"/>
                <a:ext cx="344634" cy="2931554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4F6F0BFA-444F-4546-A56E-2586C87BF328}"/>
                  </a:ext>
                </a:extLst>
              </p:cNvPr>
              <p:cNvSpPr txBox="1"/>
              <p:nvPr/>
            </p:nvSpPr>
            <p:spPr>
              <a:xfrm>
                <a:off x="3895217" y="3078141"/>
                <a:ext cx="6671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Flour</a:t>
                </a:r>
              </a:p>
            </p:txBody>
          </p:sp>
          <p:cxnSp>
            <p:nvCxnSpPr>
              <p:cNvPr id="45" name="Straight Arrow Connector 44">
                <a:extLst>
                  <a:ext uri="{FF2B5EF4-FFF2-40B4-BE49-F238E27FC236}">
                    <a16:creationId xmlns:a16="http://schemas.microsoft.com/office/drawing/2014/main" id="{D48E563E-36B8-4D6E-A4D7-968EE03222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9945" y="6217099"/>
                <a:ext cx="59712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C783B347-B08B-4C29-9046-2A93CF0D8F2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9945" y="5630034"/>
                <a:ext cx="59712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DCCB69B6-9A33-4475-BDA6-DED93856F0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9945" y="4310394"/>
                <a:ext cx="59712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2880D98E-762E-4B5F-A2B6-C1DADA4E8D81}"/>
                  </a:ext>
                </a:extLst>
              </p:cNvPr>
              <p:cNvSpPr/>
              <p:nvPr/>
            </p:nvSpPr>
            <p:spPr>
              <a:xfrm>
                <a:off x="4053146" y="3447470"/>
                <a:ext cx="109728" cy="1741803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43A957B1-F217-46D5-BA8B-C07531471B83}"/>
                  </a:ext>
                </a:extLst>
              </p:cNvPr>
              <p:cNvSpPr/>
              <p:nvPr/>
            </p:nvSpPr>
            <p:spPr>
              <a:xfrm>
                <a:off x="4289831" y="6069872"/>
                <a:ext cx="109728" cy="26788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2873DD4-3FBA-4FCA-B16D-18D0CBF2840C}"/>
                  </a:ext>
                </a:extLst>
              </p:cNvPr>
              <p:cNvSpPr/>
              <p:nvPr/>
            </p:nvSpPr>
            <p:spPr>
              <a:xfrm>
                <a:off x="4171644" y="5189273"/>
                <a:ext cx="109728" cy="88059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807025AF-2DD7-41FD-A7AB-715D733FB31C}"/>
                  </a:ext>
                </a:extLst>
              </p:cNvPr>
              <p:cNvSpPr/>
              <p:nvPr/>
            </p:nvSpPr>
            <p:spPr>
              <a:xfrm>
                <a:off x="4037074" y="3429000"/>
                <a:ext cx="383458" cy="292608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9A260954-47D5-40AC-B244-655FE4254C69}"/>
                  </a:ext>
                </a:extLst>
              </p:cNvPr>
              <p:cNvSpPr txBox="1"/>
              <p:nvPr/>
            </p:nvSpPr>
            <p:spPr>
              <a:xfrm>
                <a:off x="3310358" y="3430014"/>
                <a:ext cx="734752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/>
                  <a:t>Bread</a:t>
                </a:r>
              </a:p>
              <a:p>
                <a:pPr algn="r"/>
                <a:r>
                  <a:rPr lang="en-US" dirty="0"/>
                  <a:t>Flour</a:t>
                </a:r>
              </a:p>
              <a:p>
                <a:pPr algn="r"/>
                <a:r>
                  <a:rPr lang="en-US" dirty="0"/>
                  <a:t>60%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1E347614-B8B8-439D-8271-4F3A4D746F4F}"/>
                  </a:ext>
                </a:extLst>
              </p:cNvPr>
              <p:cNvSpPr txBox="1"/>
              <p:nvPr/>
            </p:nvSpPr>
            <p:spPr>
              <a:xfrm>
                <a:off x="3058306" y="4759607"/>
                <a:ext cx="976549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/>
                  <a:t>All </a:t>
                </a:r>
                <a:r>
                  <a:rPr lang="en-US" dirty="0" err="1"/>
                  <a:t>Purp</a:t>
                </a:r>
                <a:r>
                  <a:rPr lang="en-US" dirty="0"/>
                  <a:t>.</a:t>
                </a:r>
              </a:p>
              <a:p>
                <a:pPr algn="r"/>
                <a:r>
                  <a:rPr lang="en-US" dirty="0"/>
                  <a:t>Flour</a:t>
                </a:r>
              </a:p>
              <a:p>
                <a:pPr algn="r"/>
                <a:r>
                  <a:rPr lang="en-US" dirty="0"/>
                  <a:t>30%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15BC0060-71A6-4566-B35B-51967DFC9937}"/>
                  </a:ext>
                </a:extLst>
              </p:cNvPr>
              <p:cNvSpPr txBox="1"/>
              <p:nvPr/>
            </p:nvSpPr>
            <p:spPr>
              <a:xfrm>
                <a:off x="3219161" y="5891539"/>
                <a:ext cx="812531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/>
                  <a:t>Wheat</a:t>
                </a:r>
              </a:p>
              <a:p>
                <a:pPr algn="r"/>
                <a:r>
                  <a:rPr lang="en-US" dirty="0"/>
                  <a:t>Flour</a:t>
                </a:r>
              </a:p>
              <a:p>
                <a:pPr algn="r"/>
                <a:r>
                  <a:rPr lang="en-US" dirty="0"/>
                  <a:t>10%</a:t>
                </a: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1B52293A-74E6-46DD-A209-E4B76E9728CB}"/>
                </a:ext>
              </a:extLst>
            </p:cNvPr>
            <p:cNvGrpSpPr/>
            <p:nvPr/>
          </p:nvGrpSpPr>
          <p:grpSpPr>
            <a:xfrm>
              <a:off x="4619449" y="6956966"/>
              <a:ext cx="1361050" cy="3756116"/>
              <a:chOff x="4619449" y="3078141"/>
              <a:chExt cx="1361050" cy="3756116"/>
            </a:xfrm>
          </p:grpSpPr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CDA2BB0C-CA6C-4850-8744-B6FEAB0F530E}"/>
                  </a:ext>
                </a:extLst>
              </p:cNvPr>
              <p:cNvSpPr/>
              <p:nvPr/>
            </p:nvSpPr>
            <p:spPr>
              <a:xfrm flipH="1">
                <a:off x="5409689" y="3427924"/>
                <a:ext cx="368221" cy="2934591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6C4F97F1-B69C-40A3-AEF2-1801FEA0D8EB}"/>
                  </a:ext>
                </a:extLst>
              </p:cNvPr>
              <p:cNvSpPr txBox="1"/>
              <p:nvPr/>
            </p:nvSpPr>
            <p:spPr>
              <a:xfrm>
                <a:off x="5222342" y="3078141"/>
                <a:ext cx="75815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Sweet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BD21506C-B13A-4AEC-ABF5-13FEDFA20150}"/>
                  </a:ext>
                </a:extLst>
              </p:cNvPr>
              <p:cNvSpPr/>
              <p:nvPr/>
            </p:nvSpPr>
            <p:spPr>
              <a:xfrm>
                <a:off x="5427323" y="4015142"/>
                <a:ext cx="117479" cy="179419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50966D72-5F4D-4743-88ED-B9A6DC6EF47C}"/>
                  </a:ext>
                </a:extLst>
              </p:cNvPr>
              <p:cNvSpPr/>
              <p:nvPr/>
            </p:nvSpPr>
            <p:spPr>
              <a:xfrm>
                <a:off x="5668183" y="6077221"/>
                <a:ext cx="109728" cy="26788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9103AB68-5475-44D7-B0BE-47E494A92F73}"/>
                  </a:ext>
                </a:extLst>
              </p:cNvPr>
              <p:cNvSpPr/>
              <p:nvPr/>
            </p:nvSpPr>
            <p:spPr>
              <a:xfrm>
                <a:off x="5549996" y="5809335"/>
                <a:ext cx="109728" cy="267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8BF3935-0E12-4178-9416-29D40546FE7D}"/>
                  </a:ext>
                </a:extLst>
              </p:cNvPr>
              <p:cNvSpPr/>
              <p:nvPr/>
            </p:nvSpPr>
            <p:spPr>
              <a:xfrm>
                <a:off x="5409692" y="3429000"/>
                <a:ext cx="383458" cy="292608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Arrow Connector 61">
                <a:extLst>
                  <a:ext uri="{FF2B5EF4-FFF2-40B4-BE49-F238E27FC236}">
                    <a16:creationId xmlns:a16="http://schemas.microsoft.com/office/drawing/2014/main" id="{709E8C98-7C07-4738-9627-3F409C928D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90500" y="3711409"/>
                <a:ext cx="59712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Arrow Connector 62">
                <a:extLst>
                  <a:ext uri="{FF2B5EF4-FFF2-40B4-BE49-F238E27FC236}">
                    <a16:creationId xmlns:a16="http://schemas.microsoft.com/office/drawing/2014/main" id="{0CCB600E-8A00-4C12-992F-92CE347031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91212" y="4892040"/>
                <a:ext cx="59712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CE4F6A44-6BD2-4676-9970-DD92E1C5AAE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91212" y="5923568"/>
                <a:ext cx="59712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Arrow Connector 64">
                <a:extLst>
                  <a:ext uri="{FF2B5EF4-FFF2-40B4-BE49-F238E27FC236}">
                    <a16:creationId xmlns:a16="http://schemas.microsoft.com/office/drawing/2014/main" id="{F022F00E-08A6-4715-9789-7FCDBD7706C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91212" y="6211164"/>
                <a:ext cx="59712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2D04B06D-FFBD-49A4-924E-C1522BB4B29A}"/>
                  </a:ext>
                </a:extLst>
              </p:cNvPr>
              <p:cNvSpPr txBox="1"/>
              <p:nvPr/>
            </p:nvSpPr>
            <p:spPr>
              <a:xfrm>
                <a:off x="4713105" y="3387944"/>
                <a:ext cx="69281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None</a:t>
                </a:r>
              </a:p>
              <a:p>
                <a:pPr algn="r"/>
                <a:r>
                  <a:rPr lang="en-US" dirty="0"/>
                  <a:t>20%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0386173F-BC33-4EC1-8182-B3E1EA4B88E4}"/>
                  </a:ext>
                </a:extLst>
              </p:cNvPr>
              <p:cNvSpPr txBox="1"/>
              <p:nvPr/>
            </p:nvSpPr>
            <p:spPr>
              <a:xfrm>
                <a:off x="4735186" y="4305238"/>
                <a:ext cx="70775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/>
                  <a:t>Sugar</a:t>
                </a:r>
              </a:p>
              <a:p>
                <a:pPr algn="r"/>
                <a:r>
                  <a:rPr lang="en-US" dirty="0"/>
                  <a:t>20%</a:t>
                </a: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22BDDFE9-4168-4166-9AB0-F071DEC3D3E3}"/>
                  </a:ext>
                </a:extLst>
              </p:cNvPr>
              <p:cNvSpPr txBox="1"/>
              <p:nvPr/>
            </p:nvSpPr>
            <p:spPr>
              <a:xfrm>
                <a:off x="4619449" y="5050987"/>
                <a:ext cx="794064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/>
                  <a:t>Brown</a:t>
                </a:r>
              </a:p>
              <a:p>
                <a:pPr algn="r"/>
                <a:r>
                  <a:rPr lang="en-US" dirty="0"/>
                  <a:t>Sugar</a:t>
                </a:r>
              </a:p>
              <a:p>
                <a:pPr algn="r"/>
                <a:r>
                  <a:rPr lang="en-US" dirty="0"/>
                  <a:t>10%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E1AFBA5D-9ADF-42D5-A8EF-20933DAD8B48}"/>
                  </a:ext>
                </a:extLst>
              </p:cNvPr>
              <p:cNvSpPr txBox="1"/>
              <p:nvPr/>
            </p:nvSpPr>
            <p:spPr>
              <a:xfrm>
                <a:off x="4620845" y="6187926"/>
                <a:ext cx="790729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/>
                  <a:t>Honey</a:t>
                </a:r>
              </a:p>
              <a:p>
                <a:pPr algn="r"/>
                <a:r>
                  <a:rPr lang="en-US" dirty="0"/>
                  <a:t>10%</a:t>
                </a:r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9AD879AA-ECA7-40EC-A3E2-BA4D575541EF}"/>
                </a:ext>
              </a:extLst>
            </p:cNvPr>
            <p:cNvGrpSpPr/>
            <p:nvPr/>
          </p:nvGrpSpPr>
          <p:grpSpPr>
            <a:xfrm>
              <a:off x="5995832" y="6956966"/>
              <a:ext cx="1294160" cy="3287972"/>
              <a:chOff x="5995832" y="3078141"/>
              <a:chExt cx="1294160" cy="3287972"/>
            </a:xfrm>
          </p:grpSpPr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BE901FE9-4B2A-4811-AD5A-F40AA736D83A}"/>
                  </a:ext>
                </a:extLst>
              </p:cNvPr>
              <p:cNvSpPr/>
              <p:nvPr/>
            </p:nvSpPr>
            <p:spPr>
              <a:xfrm flipH="1">
                <a:off x="6779241" y="3434559"/>
                <a:ext cx="368221" cy="2931554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27D9F0C5-3159-473B-87EA-0C1EAEDA9771}"/>
                  </a:ext>
                </a:extLst>
              </p:cNvPr>
              <p:cNvSpPr txBox="1"/>
              <p:nvPr/>
            </p:nvSpPr>
            <p:spPr>
              <a:xfrm>
                <a:off x="6658088" y="3078141"/>
                <a:ext cx="6319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Lipid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96C45001-1137-4A6F-A7CB-A97C19FB20B3}"/>
                  </a:ext>
                </a:extLst>
              </p:cNvPr>
              <p:cNvSpPr/>
              <p:nvPr/>
            </p:nvSpPr>
            <p:spPr>
              <a:xfrm>
                <a:off x="6782308" y="4149087"/>
                <a:ext cx="130813" cy="73152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D8B4F87-4E9F-4885-9938-72BEB3B36480}"/>
                  </a:ext>
                </a:extLst>
              </p:cNvPr>
              <p:cNvSpPr/>
              <p:nvPr/>
            </p:nvSpPr>
            <p:spPr>
              <a:xfrm>
                <a:off x="7028421" y="5612129"/>
                <a:ext cx="131204" cy="73152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03FB07A3-A57A-4175-9372-E26AF007E781}"/>
                  </a:ext>
                </a:extLst>
              </p:cNvPr>
              <p:cNvSpPr/>
              <p:nvPr/>
            </p:nvSpPr>
            <p:spPr>
              <a:xfrm>
                <a:off x="6912971" y="4880609"/>
                <a:ext cx="115450" cy="73152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B5C65382-30C5-44BF-B2E7-89CA56262203}"/>
                  </a:ext>
                </a:extLst>
              </p:cNvPr>
              <p:cNvSpPr/>
              <p:nvPr/>
            </p:nvSpPr>
            <p:spPr>
              <a:xfrm>
                <a:off x="6782310" y="3429000"/>
                <a:ext cx="383458" cy="292608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7" name="Straight Arrow Connector 76">
                <a:extLst>
                  <a:ext uri="{FF2B5EF4-FFF2-40B4-BE49-F238E27FC236}">
                    <a16:creationId xmlns:a16="http://schemas.microsoft.com/office/drawing/2014/main" id="{D972E686-7BD5-44FF-82BE-3BA24FA9C2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56462" y="5982564"/>
                <a:ext cx="59712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Arrow Connector 77">
                <a:extLst>
                  <a:ext uri="{FF2B5EF4-FFF2-40B4-BE49-F238E27FC236}">
                    <a16:creationId xmlns:a16="http://schemas.microsoft.com/office/drawing/2014/main" id="{2A4A60FE-F1EA-4DAA-86AF-B1753CBE959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56461" y="5247233"/>
                <a:ext cx="59712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Arrow Connector 78">
                <a:extLst>
                  <a:ext uri="{FF2B5EF4-FFF2-40B4-BE49-F238E27FC236}">
                    <a16:creationId xmlns:a16="http://schemas.microsoft.com/office/drawing/2014/main" id="{51D37587-9A73-47D8-A714-52A5756304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56460" y="4509361"/>
                <a:ext cx="59712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Arrow Connector 79">
                <a:extLst>
                  <a:ext uri="{FF2B5EF4-FFF2-40B4-BE49-F238E27FC236}">
                    <a16:creationId xmlns:a16="http://schemas.microsoft.com/office/drawing/2014/main" id="{55E87302-C3E6-4F49-B60E-8792E82B36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56459" y="3790416"/>
                <a:ext cx="59712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B6D62F90-E4AC-4EE0-B082-A50D9B97C422}"/>
                  </a:ext>
                </a:extLst>
              </p:cNvPr>
              <p:cNvSpPr txBox="1"/>
              <p:nvPr/>
            </p:nvSpPr>
            <p:spPr>
              <a:xfrm>
                <a:off x="6106006" y="3467250"/>
                <a:ext cx="69281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None</a:t>
                </a:r>
              </a:p>
              <a:p>
                <a:pPr algn="r"/>
                <a:r>
                  <a:rPr lang="en-US" dirty="0"/>
                  <a:t>25%</a:t>
                </a:r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AB1D1F23-AF64-42B7-BCC4-E8FA1F89B945}"/>
                  </a:ext>
                </a:extLst>
              </p:cNvPr>
              <p:cNvSpPr txBox="1"/>
              <p:nvPr/>
            </p:nvSpPr>
            <p:spPr>
              <a:xfrm>
                <a:off x="6013808" y="4179587"/>
                <a:ext cx="77058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dirty="0"/>
                  <a:t>Butter</a:t>
                </a:r>
              </a:p>
              <a:p>
                <a:pPr algn="r"/>
                <a:r>
                  <a:rPr lang="en-US" dirty="0"/>
                  <a:t>25%</a:t>
                </a: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A1FA21EE-9781-4660-878A-0FB759944E49}"/>
                  </a:ext>
                </a:extLst>
              </p:cNvPr>
              <p:cNvSpPr txBox="1"/>
              <p:nvPr/>
            </p:nvSpPr>
            <p:spPr>
              <a:xfrm>
                <a:off x="5995832" y="4921526"/>
                <a:ext cx="77058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dirty="0"/>
                  <a:t>V. Oil</a:t>
                </a:r>
              </a:p>
              <a:p>
                <a:pPr algn="r"/>
                <a:r>
                  <a:rPr lang="en-US" dirty="0"/>
                  <a:t>25%</a:t>
                </a: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05252A29-1A4C-4C38-B291-CD63566CA47B}"/>
                  </a:ext>
                </a:extLst>
              </p:cNvPr>
              <p:cNvSpPr txBox="1"/>
              <p:nvPr/>
            </p:nvSpPr>
            <p:spPr>
              <a:xfrm>
                <a:off x="6008659" y="5659398"/>
                <a:ext cx="77058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dirty="0"/>
                  <a:t>O. Oil</a:t>
                </a:r>
              </a:p>
              <a:p>
                <a:pPr algn="r"/>
                <a:r>
                  <a:rPr lang="en-US" dirty="0"/>
                  <a:t>25%</a:t>
                </a:r>
              </a:p>
            </p:txBody>
          </p:sp>
        </p:grp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221D2B16-DC6D-479E-87F3-2FC918E5E61A}"/>
              </a:ext>
            </a:extLst>
          </p:cNvPr>
          <p:cNvGrpSpPr/>
          <p:nvPr/>
        </p:nvGrpSpPr>
        <p:grpSpPr>
          <a:xfrm>
            <a:off x="7481814" y="6956966"/>
            <a:ext cx="4096529" cy="3276939"/>
            <a:chOff x="7481814" y="6956966"/>
            <a:chExt cx="4096529" cy="3276939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D3CD4B45-1EFE-496E-ACB8-B84C65243D6B}"/>
                </a:ext>
              </a:extLst>
            </p:cNvPr>
            <p:cNvGrpSpPr/>
            <p:nvPr/>
          </p:nvGrpSpPr>
          <p:grpSpPr>
            <a:xfrm>
              <a:off x="7481814" y="6956966"/>
              <a:ext cx="1128045" cy="3276939"/>
              <a:chOff x="7481814" y="3078141"/>
              <a:chExt cx="1128045" cy="3276939"/>
            </a:xfrm>
          </p:grpSpPr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845B48C7-142F-4CEF-8205-29C34AF51D11}"/>
                  </a:ext>
                </a:extLst>
              </p:cNvPr>
              <p:cNvSpPr/>
              <p:nvPr/>
            </p:nvSpPr>
            <p:spPr>
              <a:xfrm flipH="1">
                <a:off x="8162227" y="3434560"/>
                <a:ext cx="370855" cy="2918643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4927B3EA-8C7B-400D-AC8C-C0375E8413C8}"/>
                  </a:ext>
                </a:extLst>
              </p:cNvPr>
              <p:cNvSpPr txBox="1"/>
              <p:nvPr/>
            </p:nvSpPr>
            <p:spPr>
              <a:xfrm>
                <a:off x="8078943" y="3078141"/>
                <a:ext cx="5309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Salt</a:t>
                </a:r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29BF2822-4A05-4DE7-B0F2-92DDB08AE907}"/>
                  </a:ext>
                </a:extLst>
              </p:cNvPr>
              <p:cNvSpPr/>
              <p:nvPr/>
            </p:nvSpPr>
            <p:spPr>
              <a:xfrm>
                <a:off x="8167530" y="3718457"/>
                <a:ext cx="370856" cy="2626649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38EF699C-FFFC-45A4-8C80-865D622146D6}"/>
                  </a:ext>
                </a:extLst>
              </p:cNvPr>
              <p:cNvSpPr/>
              <p:nvPr/>
            </p:nvSpPr>
            <p:spPr>
              <a:xfrm>
                <a:off x="8154928" y="3429000"/>
                <a:ext cx="383458" cy="292608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0" name="Straight Arrow Connector 89">
                <a:extLst>
                  <a:ext uri="{FF2B5EF4-FFF2-40B4-BE49-F238E27FC236}">
                    <a16:creationId xmlns:a16="http://schemas.microsoft.com/office/drawing/2014/main" id="{CD687E04-8531-45E4-8F4F-1EA80F8A382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81814" y="5050987"/>
                <a:ext cx="59712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701C7AB9-13CF-43D6-B117-9D8FDC1C4F02}"/>
                  </a:ext>
                </a:extLst>
              </p:cNvPr>
              <p:cNvSpPr txBox="1"/>
              <p:nvPr/>
            </p:nvSpPr>
            <p:spPr>
              <a:xfrm>
                <a:off x="7520555" y="4353344"/>
                <a:ext cx="583814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/>
                  <a:t>Yes</a:t>
                </a:r>
              </a:p>
              <a:p>
                <a:pPr algn="r"/>
                <a:r>
                  <a:rPr lang="en-US" dirty="0"/>
                  <a:t>90%</a:t>
                </a: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E2B03473-9522-48D7-B251-88362C142954}"/>
                </a:ext>
              </a:extLst>
            </p:cNvPr>
            <p:cNvGrpSpPr/>
            <p:nvPr/>
          </p:nvGrpSpPr>
          <p:grpSpPr>
            <a:xfrm>
              <a:off x="8895834" y="6956966"/>
              <a:ext cx="1077429" cy="3276939"/>
              <a:chOff x="8895834" y="3078141"/>
              <a:chExt cx="1077429" cy="3276939"/>
            </a:xfrm>
          </p:grpSpPr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7964AD5F-8704-43B1-BB5A-8DF55A99E80C}"/>
                  </a:ext>
                </a:extLst>
              </p:cNvPr>
              <p:cNvSpPr/>
              <p:nvPr/>
            </p:nvSpPr>
            <p:spPr>
              <a:xfrm flipH="1">
                <a:off x="9529800" y="3427924"/>
                <a:ext cx="368221" cy="2918643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F2B66F5C-E27D-4FD0-9874-BCEE2865D069}"/>
                  </a:ext>
                </a:extLst>
              </p:cNvPr>
              <p:cNvSpPr txBox="1"/>
              <p:nvPr/>
            </p:nvSpPr>
            <p:spPr>
              <a:xfrm>
                <a:off x="9456262" y="3078141"/>
                <a:ext cx="5170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Egg</a:t>
                </a:r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C1DDC809-ED94-403D-86D1-6FCD8F65D930}"/>
                  </a:ext>
                </a:extLst>
              </p:cNvPr>
              <p:cNvSpPr/>
              <p:nvPr/>
            </p:nvSpPr>
            <p:spPr>
              <a:xfrm>
                <a:off x="9540148" y="5766140"/>
                <a:ext cx="370856" cy="58706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9E4E34F7-FD5D-4514-9C4F-8383B3167CA9}"/>
                  </a:ext>
                </a:extLst>
              </p:cNvPr>
              <p:cNvSpPr/>
              <p:nvPr/>
            </p:nvSpPr>
            <p:spPr>
              <a:xfrm>
                <a:off x="9527546" y="3429000"/>
                <a:ext cx="383458" cy="292608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7" name="Straight Arrow Connector 96">
                <a:extLst>
                  <a:ext uri="{FF2B5EF4-FFF2-40B4-BE49-F238E27FC236}">
                    <a16:creationId xmlns:a16="http://schemas.microsoft.com/office/drawing/2014/main" id="{BC243F40-0A91-4AE2-A631-7C38AEFECE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96957" y="6045216"/>
                <a:ext cx="59712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A9679210-B9FC-4903-A8E2-BD0C727C2790}"/>
                  </a:ext>
                </a:extLst>
              </p:cNvPr>
              <p:cNvSpPr txBox="1"/>
              <p:nvPr/>
            </p:nvSpPr>
            <p:spPr>
              <a:xfrm>
                <a:off x="8895834" y="5398885"/>
                <a:ext cx="583814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/>
                  <a:t>Yes</a:t>
                </a:r>
              </a:p>
              <a:p>
                <a:pPr algn="r"/>
                <a:r>
                  <a:rPr lang="en-US" dirty="0"/>
                  <a:t>20%</a:t>
                </a:r>
              </a:p>
            </p:txBody>
          </p:sp>
        </p:grp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D25239E5-96B6-4354-A58F-24DCC9B6BCA8}"/>
                </a:ext>
              </a:extLst>
            </p:cNvPr>
            <p:cNvGrpSpPr/>
            <p:nvPr/>
          </p:nvGrpSpPr>
          <p:grpSpPr>
            <a:xfrm>
              <a:off x="10303033" y="6956966"/>
              <a:ext cx="1275310" cy="3276939"/>
              <a:chOff x="10303033" y="3078141"/>
              <a:chExt cx="1275310" cy="3276939"/>
            </a:xfrm>
          </p:grpSpPr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24C97259-B38D-4C22-A5FE-A2E705DD518A}"/>
                  </a:ext>
                </a:extLst>
              </p:cNvPr>
              <p:cNvSpPr/>
              <p:nvPr/>
            </p:nvSpPr>
            <p:spPr>
              <a:xfrm flipH="1">
                <a:off x="10907780" y="3434559"/>
                <a:ext cx="368221" cy="2918643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A4BECABF-E144-4C92-8B8C-B64BCE6C7415}"/>
                  </a:ext>
                </a:extLst>
              </p:cNvPr>
              <p:cNvSpPr txBox="1"/>
              <p:nvPr/>
            </p:nvSpPr>
            <p:spPr>
              <a:xfrm>
                <a:off x="10605448" y="3078141"/>
                <a:ext cx="9728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Dry Milk</a:t>
                </a:r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A100192C-C727-4CCE-98DA-17EAE1041B9A}"/>
                  </a:ext>
                </a:extLst>
              </p:cNvPr>
              <p:cNvSpPr/>
              <p:nvPr/>
            </p:nvSpPr>
            <p:spPr>
              <a:xfrm>
                <a:off x="10912764" y="6059672"/>
                <a:ext cx="370856" cy="29353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63BBC049-3C21-44E5-ABCC-B70E914A7CC7}"/>
                  </a:ext>
                </a:extLst>
              </p:cNvPr>
              <p:cNvSpPr/>
              <p:nvPr/>
            </p:nvSpPr>
            <p:spPr>
              <a:xfrm>
                <a:off x="10900162" y="3429000"/>
                <a:ext cx="383458" cy="292608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4" name="Straight Arrow Connector 103">
                <a:extLst>
                  <a:ext uri="{FF2B5EF4-FFF2-40B4-BE49-F238E27FC236}">
                    <a16:creationId xmlns:a16="http://schemas.microsoft.com/office/drawing/2014/main" id="{FF9170DA-A4B0-4222-A040-D81F651ED2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033" y="6187926"/>
                <a:ext cx="59712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374D81C3-E52D-4CE2-BE3D-02B9D3C7877A}"/>
                  </a:ext>
                </a:extLst>
              </p:cNvPr>
              <p:cNvSpPr txBox="1"/>
              <p:nvPr/>
            </p:nvSpPr>
            <p:spPr>
              <a:xfrm>
                <a:off x="10325935" y="5600402"/>
                <a:ext cx="583814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/>
                  <a:t>Yes</a:t>
                </a:r>
              </a:p>
              <a:p>
                <a:pPr algn="r"/>
                <a:r>
                  <a:rPr lang="en-US" dirty="0"/>
                  <a:t>10%</a:t>
                </a:r>
              </a:p>
            </p:txBody>
          </p:sp>
        </p:grpSp>
      </p:grpSp>
      <p:sp>
        <p:nvSpPr>
          <p:cNvPr id="106" name="Rectangle 105">
            <a:extLst>
              <a:ext uri="{FF2B5EF4-FFF2-40B4-BE49-F238E27FC236}">
                <a16:creationId xmlns:a16="http://schemas.microsoft.com/office/drawing/2014/main" id="{A7934387-CA0F-4580-AFB7-0706755D60A6}"/>
              </a:ext>
            </a:extLst>
          </p:cNvPr>
          <p:cNvSpPr/>
          <p:nvPr/>
        </p:nvSpPr>
        <p:spPr>
          <a:xfrm>
            <a:off x="-1390650" y="3429000"/>
            <a:ext cx="914400" cy="2747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992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3.33333E-6 L -0.00156 -0.5569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278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3.33333E-6 L -0.00156 -0.5569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278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3.33333E-6 L -0.00156 -0.55695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278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6EFD3D9-44F0-4267-BCC1-1613E79D8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A779A851-95D6-41AF-937A-B0E4B7F6F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Freeform 7">
            <a:extLst>
              <a:ext uri="{FF2B5EF4-FFF2-40B4-BE49-F238E27FC236}">
                <a16:creationId xmlns:a16="http://schemas.microsoft.com/office/drawing/2014/main" id="{953FB2E7-B6CB-429C-81EB-D9516D6D5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2EC40DB1-B719-4A13-9A4D-0966B4B2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621" y="636723"/>
            <a:ext cx="4000062" cy="525779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3E08CB-9435-8207-68DE-CEEF5DBD6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872" y="982272"/>
            <a:ext cx="3388419" cy="456097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Neural Network Component</a:t>
            </a:r>
          </a:p>
        </p:txBody>
      </p:sp>
      <p:sp>
        <p:nvSpPr>
          <p:cNvPr id="23" name="Rectangle 8">
            <a:extLst>
              <a:ext uri="{FF2B5EF4-FFF2-40B4-BE49-F238E27FC236}">
                <a16:creationId xmlns:a16="http://schemas.microsoft.com/office/drawing/2014/main" id="{82211336-CFF3-412D-868A-6679C1004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01782" y="1352302"/>
            <a:ext cx="6655597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Content Placeholder 2">
            <a:extLst>
              <a:ext uri="{FF2B5EF4-FFF2-40B4-BE49-F238E27FC236}">
                <a16:creationId xmlns:a16="http://schemas.microsoft.com/office/drawing/2014/main" id="{05FFD4CD-4E67-CF65-9570-566C3C344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1862" y="1719618"/>
            <a:ext cx="5948831" cy="4334629"/>
          </a:xfrm>
        </p:spPr>
        <p:txBody>
          <a:bodyPr anchor="ctr">
            <a:normAutofit/>
          </a:bodyPr>
          <a:lstStyle/>
          <a:p>
            <a:r>
              <a:rPr lang="en-US" sz="2400">
                <a:solidFill>
                  <a:srgbClr val="FEFFFF"/>
                </a:solidFill>
              </a:rPr>
              <a:t>Deep residual network</a:t>
            </a:r>
          </a:p>
          <a:p>
            <a:r>
              <a:rPr lang="en-US" sz="2400">
                <a:solidFill>
                  <a:srgbClr val="FEFFFF"/>
                </a:solidFill>
              </a:rPr>
              <a:t>MSE (Regression)</a:t>
            </a:r>
          </a:p>
          <a:p>
            <a:endParaRPr lang="en-US" sz="2400">
              <a:solidFill>
                <a:srgbClr val="FEFFFF"/>
              </a:solidFill>
            </a:endParaRPr>
          </a:p>
          <a:p>
            <a:r>
              <a:rPr lang="en-US" sz="2400">
                <a:solidFill>
                  <a:srgbClr val="FEFFFF"/>
                </a:solidFill>
              </a:rPr>
              <a:t>Include loss graph here</a:t>
            </a:r>
          </a:p>
        </p:txBody>
      </p:sp>
    </p:spTree>
    <p:extLst>
      <p:ext uri="{BB962C8B-B14F-4D97-AF65-F5344CB8AC3E}">
        <p14:creationId xmlns:p14="http://schemas.microsoft.com/office/powerpoint/2010/main" val="753166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7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6E215A-6D10-B541-2DF8-FC05CC66E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/>
              <a:t>Individual Contributions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 descr="Mer d’ampoules dans un parc avec une allumée">
            <a:extLst>
              <a:ext uri="{FF2B5EF4-FFF2-40B4-BE49-F238E27FC236}">
                <a16:creationId xmlns:a16="http://schemas.microsoft.com/office/drawing/2014/main" id="{E44D2A43-17AE-DB70-B58B-D9823202A8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05" r="12468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21858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A6526-8F08-450D-B8E7-5329E2EDC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B5FAE-9162-457C-A882-1243928933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2824946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323</TotalTime>
  <Words>261</Words>
  <Application>Microsoft Office PowerPoint</Application>
  <PresentationFormat>Widescreen</PresentationFormat>
  <Paragraphs>99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Ingredient Mass Regression from Nutritional Information </vt:lpstr>
      <vt:lpstr>Project Overview</vt:lpstr>
      <vt:lpstr>Project Architecture</vt:lpstr>
      <vt:lpstr>Data Sourcing</vt:lpstr>
      <vt:lpstr>Neural Network Component</vt:lpstr>
      <vt:lpstr>Individual Contributions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Nash  Hearn</cp:lastModifiedBy>
  <cp:revision>143</cp:revision>
  <dcterms:created xsi:type="dcterms:W3CDTF">2022-04-24T15:58:09Z</dcterms:created>
  <dcterms:modified xsi:type="dcterms:W3CDTF">2022-04-26T00:28:40Z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f1a195f-122b-42dc-a2d3-71a1903dcdac_Enabled">
    <vt:lpwstr>true</vt:lpwstr>
  </property>
  <property fmtid="{D5CDD505-2E9C-101B-9397-08002B2CF9AE}" pid="3" name="MSIP_Label_df1a195f-122b-42dc-a2d3-71a1903dcdac_SetDate">
    <vt:lpwstr>2022-04-25T18:18:30Z</vt:lpwstr>
  </property>
  <property fmtid="{D5CDD505-2E9C-101B-9397-08002B2CF9AE}" pid="4" name="MSIP_Label_df1a195f-122b-42dc-a2d3-71a1903dcdac_Method">
    <vt:lpwstr>Privileged</vt:lpwstr>
  </property>
  <property fmtid="{D5CDD505-2E9C-101B-9397-08002B2CF9AE}" pid="5" name="MSIP_Label_df1a195f-122b-42dc-a2d3-71a1903dcdac_Name">
    <vt:lpwstr>Public</vt:lpwstr>
  </property>
  <property fmtid="{D5CDD505-2E9C-101B-9397-08002B2CF9AE}" pid="6" name="MSIP_Label_df1a195f-122b-42dc-a2d3-71a1903dcdac_SiteId">
    <vt:lpwstr>4aa45fee-62ee-49ff-a377-c53bd72cd986</vt:lpwstr>
  </property>
  <property fmtid="{D5CDD505-2E9C-101B-9397-08002B2CF9AE}" pid="7" name="MSIP_Label_df1a195f-122b-42dc-a2d3-71a1903dcdac_ActionId">
    <vt:lpwstr>7b926b0b-0b97-431d-89fc-4cbd7871f867</vt:lpwstr>
  </property>
  <property fmtid="{D5CDD505-2E9C-101B-9397-08002B2CF9AE}" pid="8" name="MSIP_Label_df1a195f-122b-42dc-a2d3-71a1903dcdac_ContentBits">
    <vt:lpwstr>1</vt:lpwstr>
  </property>
  <property fmtid="{D5CDD505-2E9C-101B-9397-08002B2CF9AE}" pid="9" name="ClassificationContentMarkingHeaderLocations">
    <vt:lpwstr>office theme:8</vt:lpwstr>
  </property>
  <property fmtid="{D5CDD505-2E9C-101B-9397-08002B2CF9AE}" pid="10" name="ClassificationContentMarkingHeaderText">
    <vt:lpwstr>Public</vt:lpwstr>
  </property>
</Properties>
</file>

<file path=docProps/thumbnail.jpeg>
</file>